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3" r:id="rId2"/>
    <p:sldId id="295" r:id="rId3"/>
    <p:sldId id="409" r:id="rId4"/>
    <p:sldId id="410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D222-F09B-40F8-B18F-B1FFDA977FAF}"/>
              </a:ext>
            </a:extLst>
          </p:cNvPr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무결성 제약조건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PRIMARY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F5BD68-AEA2-44AC-A91D-660927789845}"/>
              </a:ext>
            </a:extLst>
          </p:cNvPr>
          <p:cNvSpPr txBox="1"/>
          <p:nvPr/>
        </p:nvSpPr>
        <p:spPr>
          <a:xfrm>
            <a:off x="677008" y="1852348"/>
            <a:ext cx="10676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Create table emp01 (</a:t>
            </a:r>
          </a:p>
          <a:p>
            <a:r>
              <a:rPr lang="en-US" altLang="ko-KR" sz="2800" b="1" dirty="0" err="1">
                <a:latin typeface="+mn-ea"/>
              </a:rPr>
              <a:t>Empno</a:t>
            </a:r>
            <a:r>
              <a:rPr lang="en-US" altLang="ko-KR" sz="2800" b="1" dirty="0">
                <a:latin typeface="+mn-ea"/>
              </a:rPr>
              <a:t> number(4) primary key,</a:t>
            </a:r>
          </a:p>
          <a:p>
            <a:r>
              <a:rPr lang="en-US" altLang="ko-KR" sz="2800" b="1" dirty="0" err="1">
                <a:latin typeface="+mn-ea"/>
              </a:rPr>
              <a:t>Ename</a:t>
            </a:r>
            <a:r>
              <a:rPr lang="en-US" altLang="ko-KR" sz="2800" b="1" dirty="0">
                <a:latin typeface="+mn-ea"/>
              </a:rPr>
              <a:t> varchar2(20),</a:t>
            </a:r>
          </a:p>
          <a:p>
            <a:r>
              <a:rPr lang="en-US" altLang="ko-KR" sz="2800" b="1" dirty="0">
                <a:latin typeface="+mn-ea"/>
              </a:rPr>
              <a:t>Job varchar(9),</a:t>
            </a:r>
          </a:p>
          <a:p>
            <a:r>
              <a:rPr lang="en-US" altLang="ko-KR" sz="2800" b="1" dirty="0" err="1">
                <a:latin typeface="+mn-ea"/>
              </a:rPr>
              <a:t>Deptno</a:t>
            </a:r>
            <a:r>
              <a:rPr lang="en-US" altLang="ko-KR" sz="2800" b="1" dirty="0">
                <a:latin typeface="+mn-ea"/>
              </a:rPr>
              <a:t> number(2));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78E114C-F67A-4630-871A-44865CA0AF1F}"/>
              </a:ext>
            </a:extLst>
          </p:cNvPr>
          <p:cNvCxnSpPr/>
          <p:nvPr/>
        </p:nvCxnSpPr>
        <p:spPr>
          <a:xfrm flipH="1">
            <a:off x="4001549" y="2801923"/>
            <a:ext cx="215597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335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FOREIGN KEY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31B467-87FF-40E7-AC19-5284205A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436" y="1824418"/>
            <a:ext cx="8895127" cy="426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FOREIGN KEY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DEE128-DBB3-4F36-9384-2EEED6761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73" y="1798972"/>
            <a:ext cx="8752514" cy="42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89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FOREIGN KEY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25373-20EF-4645-8D36-795A70FA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77" y="1656229"/>
            <a:ext cx="8119762" cy="506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97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FOREIGN KEY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53EE7-3D1F-4030-8704-858660171C04}"/>
              </a:ext>
            </a:extLst>
          </p:cNvPr>
          <p:cNvSpPr txBox="1"/>
          <p:nvPr/>
        </p:nvSpPr>
        <p:spPr>
          <a:xfrm>
            <a:off x="677008" y="1852348"/>
            <a:ext cx="106767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Create table emp01 (</a:t>
            </a:r>
          </a:p>
          <a:p>
            <a:r>
              <a:rPr lang="en-US" altLang="ko-KR" sz="2800" b="1" dirty="0" err="1">
                <a:latin typeface="+mn-ea"/>
              </a:rPr>
              <a:t>Empno</a:t>
            </a:r>
            <a:r>
              <a:rPr lang="en-US" altLang="ko-KR" sz="2800" b="1" dirty="0">
                <a:latin typeface="+mn-ea"/>
              </a:rPr>
              <a:t> number(4) primary key,</a:t>
            </a:r>
          </a:p>
          <a:p>
            <a:r>
              <a:rPr lang="en-US" altLang="ko-KR" sz="2800" b="1" dirty="0" err="1">
                <a:latin typeface="+mn-ea"/>
              </a:rPr>
              <a:t>Ename</a:t>
            </a:r>
            <a:r>
              <a:rPr lang="en-US" altLang="ko-KR" sz="2800" b="1" dirty="0">
                <a:latin typeface="+mn-ea"/>
              </a:rPr>
              <a:t> varchar2(20) NOT NULL,</a:t>
            </a:r>
          </a:p>
          <a:p>
            <a:r>
              <a:rPr lang="en-US" altLang="ko-KR" sz="2800" b="1" dirty="0">
                <a:latin typeface="+mn-ea"/>
              </a:rPr>
              <a:t>Job varchar(9),</a:t>
            </a:r>
          </a:p>
          <a:p>
            <a:r>
              <a:rPr lang="en-US" altLang="ko-KR" sz="2800" b="1" dirty="0" err="1">
                <a:latin typeface="+mn-ea"/>
              </a:rPr>
              <a:t>Deptno</a:t>
            </a:r>
            <a:r>
              <a:rPr lang="en-US" altLang="ko-KR" sz="2800" b="1" dirty="0">
                <a:latin typeface="+mn-ea"/>
              </a:rPr>
              <a:t> number(2) references dept(</a:t>
            </a:r>
            <a:r>
              <a:rPr lang="en-US" altLang="ko-KR" sz="2800" b="1" dirty="0" err="1">
                <a:latin typeface="+mn-ea"/>
              </a:rPr>
              <a:t>deptno</a:t>
            </a:r>
            <a:r>
              <a:rPr lang="en-US" altLang="ko-KR" sz="2800" b="1" dirty="0">
                <a:latin typeface="+mn-ea"/>
              </a:rPr>
              <a:t>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77BA98E-0FDE-4CC4-BE94-AF9D0CF25C1F}"/>
              </a:ext>
            </a:extLst>
          </p:cNvPr>
          <p:cNvCxnSpPr>
            <a:cxnSpLocks/>
          </p:cNvCxnSpPr>
          <p:nvPr/>
        </p:nvCxnSpPr>
        <p:spPr>
          <a:xfrm flipH="1">
            <a:off x="4077050" y="4132673"/>
            <a:ext cx="40938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899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CHECK </a:t>
            </a:r>
            <a:r>
              <a:rPr lang="ko-KR" altLang="en-US" sz="1600" b="1" dirty="0">
                <a:latin typeface="+mn-ea"/>
              </a:rPr>
              <a:t>제약조건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F1C7C5-87F5-4B81-B8D7-1F3F7060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85" y="1675780"/>
            <a:ext cx="9992030" cy="39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0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CHECK </a:t>
            </a:r>
            <a:r>
              <a:rPr lang="ko-KR" altLang="en-US" sz="1600" b="1" dirty="0">
                <a:latin typeface="+mn-ea"/>
              </a:rPr>
              <a:t>제약조건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24106-C424-459F-94E1-7E025D532AD1}"/>
              </a:ext>
            </a:extLst>
          </p:cNvPr>
          <p:cNvSpPr txBox="1"/>
          <p:nvPr/>
        </p:nvSpPr>
        <p:spPr>
          <a:xfrm>
            <a:off x="677008" y="1852348"/>
            <a:ext cx="106767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n-ea"/>
              </a:rPr>
              <a:t>Create table emp01 (</a:t>
            </a:r>
          </a:p>
          <a:p>
            <a:r>
              <a:rPr lang="en-US" altLang="ko-KR" sz="2800" b="1" dirty="0" err="1">
                <a:latin typeface="+mn-ea"/>
              </a:rPr>
              <a:t>Empno</a:t>
            </a:r>
            <a:r>
              <a:rPr lang="en-US" altLang="ko-KR" sz="2800" b="1" dirty="0">
                <a:latin typeface="+mn-ea"/>
              </a:rPr>
              <a:t> number(4) primary key,</a:t>
            </a:r>
          </a:p>
          <a:p>
            <a:r>
              <a:rPr lang="en-US" altLang="ko-KR" sz="2800" b="1" dirty="0" err="1">
                <a:latin typeface="+mn-ea"/>
              </a:rPr>
              <a:t>Ename</a:t>
            </a:r>
            <a:r>
              <a:rPr lang="en-US" altLang="ko-KR" sz="2800" b="1" dirty="0">
                <a:latin typeface="+mn-ea"/>
              </a:rPr>
              <a:t> varchar2(20) NOT NULL,</a:t>
            </a:r>
          </a:p>
          <a:p>
            <a:r>
              <a:rPr lang="en-US" altLang="ko-KR" sz="2800" b="1" dirty="0">
                <a:latin typeface="+mn-ea"/>
              </a:rPr>
              <a:t>Job varchar(9),</a:t>
            </a:r>
          </a:p>
          <a:p>
            <a:r>
              <a:rPr lang="en-US" altLang="ko-KR" sz="2800" b="1" dirty="0">
                <a:latin typeface="+mn-ea"/>
              </a:rPr>
              <a:t>Sal number(7,2) check(</a:t>
            </a:r>
            <a:r>
              <a:rPr lang="en-US" altLang="ko-KR" sz="2800" b="1" dirty="0" err="1">
                <a:latin typeface="+mn-ea"/>
              </a:rPr>
              <a:t>sal</a:t>
            </a:r>
            <a:r>
              <a:rPr lang="en-US" altLang="ko-KR" sz="2800" b="1" dirty="0">
                <a:latin typeface="+mn-ea"/>
              </a:rPr>
              <a:t> between 500 and 5000),</a:t>
            </a:r>
          </a:p>
          <a:p>
            <a:r>
              <a:rPr lang="en-US" altLang="ko-KR" sz="2800" b="1" dirty="0">
                <a:latin typeface="+mn-ea"/>
              </a:rPr>
              <a:t>Gender varchar2(1) check(gender in(‘M’,’F’))</a:t>
            </a:r>
          </a:p>
          <a:p>
            <a:r>
              <a:rPr lang="en-US" altLang="ko-KR" sz="2800" b="1" dirty="0">
                <a:latin typeface="+mn-ea"/>
              </a:rPr>
              <a:t>);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5BD23A5-F7C9-406E-89A9-762E1D61CFF3}"/>
              </a:ext>
            </a:extLst>
          </p:cNvPr>
          <p:cNvCxnSpPr>
            <a:cxnSpLocks/>
          </p:cNvCxnSpPr>
          <p:nvPr/>
        </p:nvCxnSpPr>
        <p:spPr>
          <a:xfrm flipH="1">
            <a:off x="3691158" y="4040395"/>
            <a:ext cx="57212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CC640C7-C81A-449A-8B4C-B3A145D6F646}"/>
              </a:ext>
            </a:extLst>
          </p:cNvPr>
          <p:cNvCxnSpPr>
            <a:cxnSpLocks/>
          </p:cNvCxnSpPr>
          <p:nvPr/>
        </p:nvCxnSpPr>
        <p:spPr>
          <a:xfrm flipH="1">
            <a:off x="4127385" y="4535345"/>
            <a:ext cx="406865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347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DEFAULT</a:t>
            </a:r>
            <a:r>
              <a:rPr lang="ko-KR" altLang="en-US" sz="1600" b="1" dirty="0">
                <a:latin typeface="+mn-ea"/>
              </a:rPr>
              <a:t> 제약 조건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9F61A-75DE-4012-BF5E-C89006BC8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76" y="1662757"/>
            <a:ext cx="8359761" cy="9643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D061D-BF14-4013-B632-5F0EAC43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427" y="2355302"/>
            <a:ext cx="6789183" cy="450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D95662-64B7-4BAC-A520-3B19218E3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86" y="1481630"/>
            <a:ext cx="7535636" cy="48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86BBF5-CC75-4871-90DD-A65203F5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1" y="1535896"/>
            <a:ext cx="8287758" cy="51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8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무결성 제약 조건의 개념과 종류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6F2682-8477-4C95-B7D0-4418EDC3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31" y="1617921"/>
            <a:ext cx="8483874" cy="51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84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무결성 제약 조건 확인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7FC7D-681D-491B-BB46-0F5249F8C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081" y="1662294"/>
            <a:ext cx="6942610" cy="50591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B13F43-A6A5-41C1-81F8-181E10A30B5A}"/>
              </a:ext>
            </a:extLst>
          </p:cNvPr>
          <p:cNvSpPr txBox="1"/>
          <p:nvPr/>
        </p:nvSpPr>
        <p:spPr>
          <a:xfrm>
            <a:off x="7975430" y="5026429"/>
            <a:ext cx="397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rgbClr val="FF0000"/>
                </a:solidFill>
                <a:latin typeface="+mn-ea"/>
              </a:rPr>
              <a:t>Sql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developer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툴에서 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테이블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클릭시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primary key </a:t>
            </a:r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볼수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있음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7847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</a:t>
            </a:r>
            <a:r>
              <a:rPr lang="ko-KR" altLang="en-US" sz="1600" b="1" dirty="0">
                <a:latin typeface="+mn-ea"/>
              </a:rPr>
              <a:t> 값 제외 </a:t>
            </a:r>
            <a:r>
              <a:rPr lang="en-US" altLang="ko-KR" sz="1600" b="1" dirty="0">
                <a:latin typeface="+mn-ea"/>
              </a:rPr>
              <a:t>: NOT NULL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2D1170-EE4E-4946-8431-23747EA3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572" y="1508362"/>
            <a:ext cx="9061389" cy="5213113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5682741-DD16-42A7-BA26-1AA68AF59FE3}"/>
              </a:ext>
            </a:extLst>
          </p:cNvPr>
          <p:cNvSpPr/>
          <p:nvPr/>
        </p:nvSpPr>
        <p:spPr>
          <a:xfrm rot="10800000">
            <a:off x="6274964" y="4806893"/>
            <a:ext cx="318782" cy="26005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26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유일한 값만 허용 </a:t>
            </a:r>
            <a:r>
              <a:rPr lang="en-US" altLang="ko-KR" sz="1600" b="1" dirty="0">
                <a:latin typeface="+mn-ea"/>
              </a:rPr>
              <a:t>: UNIQUE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639525-EC71-46AB-9CAE-9286630E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95" y="1617660"/>
            <a:ext cx="8936590" cy="499084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484E57E4-181B-4FAE-8362-044EA2637956}"/>
              </a:ext>
            </a:extLst>
          </p:cNvPr>
          <p:cNvSpPr/>
          <p:nvPr/>
        </p:nvSpPr>
        <p:spPr>
          <a:xfrm>
            <a:off x="2080469" y="5620139"/>
            <a:ext cx="318782" cy="26005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5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유일한 값만 허용 </a:t>
            </a:r>
            <a:r>
              <a:rPr lang="en-US" altLang="ko-KR" sz="1600" b="1" dirty="0">
                <a:latin typeface="+mn-ea"/>
              </a:rPr>
              <a:t>: UNIQUE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37F26-D234-40E0-9D07-49DC2B6F5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39" y="1737286"/>
            <a:ext cx="8718958" cy="44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864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무결성 제약 조건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PRIMARY KEY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C78FAF-4421-45E8-B024-3C975DCD6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69" y="1790773"/>
            <a:ext cx="9507960" cy="376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</TotalTime>
  <Words>232</Words>
  <Application>Microsoft Office PowerPoint</Application>
  <PresentationFormat>와이드스크린</PresentationFormat>
  <Paragraphs>69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lee01</cp:lastModifiedBy>
  <cp:revision>1089</cp:revision>
  <dcterms:created xsi:type="dcterms:W3CDTF">2014-12-01T08:37:15Z</dcterms:created>
  <dcterms:modified xsi:type="dcterms:W3CDTF">2020-04-16T16:21:27Z</dcterms:modified>
</cp:coreProperties>
</file>